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uP-mSyFq4G6l0WlD6QuhW_bBiAzCfr8M/view?usp=sharing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61d8eb4da6_2_7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61d8eb4da6_2_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Shlomi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61d8eb4da6_2_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61d8eb4da6_2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Shlomi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61d8eb4da6_2_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61d8eb4da6_2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Shlomi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61d8eb4da6_2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61d8eb4da6_2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Shlomi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1d8eb4da6_2_8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1d8eb4da6_2_8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Shlomi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 awed!!!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61d8eb4da6_2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61d8eb4da6_2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Shlomi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61d8eb4da6_2_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61d8eb4da6_2_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Shahar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61d8eb4da6_2_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61d8eb4da6_2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Shahar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61d8eb4da6_2_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61d8eb4da6_2_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Shahar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61d8eb4da6_2_8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61d8eb4da6_2_8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Shahar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1ef50e1cb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1ef50e1cb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Shlomi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3d70b34837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3d70b34837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Shlomi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6c89148215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6c89148215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Shlomi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61d8eb4da6_2_8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61d8eb4da6_2_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1d8eb4da6_2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1d8eb4da6_2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Shahar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61d8eb4da6_2_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61d8eb4da6_2_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Shahar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3d70b34837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3d70b34837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Shahar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3d70b34837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3d70b34837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Shahar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1d8eb4da6_2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61d8eb4da6_2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Shahar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61d8eb4da6_2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61d8eb4da6_2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Shahar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Cart Movement video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6d58439a6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6d58439a6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Shlomi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1524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31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GLb5gCAk6khm6fiBJCAPNMuHP_gVMfJw/view" TargetMode="External"/><Relationship Id="rId4" Type="http://schemas.openxmlformats.org/officeDocument/2006/relationships/image" Target="../media/image14.jpg"/><Relationship Id="rId5" Type="http://schemas.openxmlformats.org/officeDocument/2006/relationships/hyperlink" Target="https://drive.google.com/file/d/1GLb5gCAk6khm6fiBJCAPNMuHP_gVMfJw/view?usp=drive_link" TargetMode="External"/><Relationship Id="rId6" Type="http://schemas.openxmlformats.org/officeDocument/2006/relationships/hyperlink" Target="https://drive.google.com/file/d/1GLb5gCAk6khm6fiBJCAPNMuHP_gVMfJw/view?usp=drive_link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jpg"/><Relationship Id="rId4" Type="http://schemas.openxmlformats.org/officeDocument/2006/relationships/hyperlink" Target="https://conf.researchr.org/home/RE-2025" TargetMode="External"/><Relationship Id="rId5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jpg"/><Relationship Id="rId4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mdpi.com/1424-8220/23/1/146" TargetMode="External"/><Relationship Id="rId4" Type="http://schemas.openxmlformats.org/officeDocument/2006/relationships/hyperlink" Target="https://www.sciencedirect.com/science/article/pii/S0747563224002759" TargetMode="External"/><Relationship Id="rId5" Type="http://schemas.openxmlformats.org/officeDocument/2006/relationships/hyperlink" Target="https://www.sciencedirect.com/science/article/pii/S1877050922023602" TargetMode="External"/><Relationship Id="rId6" Type="http://schemas.openxmlformats.org/officeDocument/2006/relationships/hyperlink" Target="https://www.mdpi.com/2224-2708/13/4/39" TargetMode="External"/><Relationship Id="rId7" Type="http://schemas.openxmlformats.org/officeDocument/2006/relationships/image" Target="../media/image2.jpg"/><Relationship Id="rId8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jp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485875" y="1098150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80"/>
              <a:t>Production Line</a:t>
            </a:r>
            <a:endParaRPr sz="33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80"/>
              <a:t>Augmented Reality Application</a:t>
            </a:r>
            <a:endParaRPr sz="3380"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485875" y="2960500"/>
            <a:ext cx="81837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B</a:t>
            </a:r>
            <a:r>
              <a:rPr lang="en" sz="2400">
                <a:solidFill>
                  <a:schemeClr val="dk2"/>
                </a:solidFill>
              </a:rPr>
              <a:t>y:</a:t>
            </a:r>
            <a:endParaRPr sz="24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Shlomi Fridman</a:t>
            </a:r>
            <a:endParaRPr sz="24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Shahar</a:t>
            </a:r>
            <a:r>
              <a:rPr lang="en" sz="2400">
                <a:solidFill>
                  <a:schemeClr val="dk2"/>
                </a:solidFill>
              </a:rPr>
              <a:t> </a:t>
            </a:r>
            <a:r>
              <a:rPr lang="en" sz="2400">
                <a:solidFill>
                  <a:schemeClr val="dk2"/>
                </a:solidFill>
              </a:rPr>
              <a:t>Berenson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Advisor: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Dr. Naomi Unkelos Shpigel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962" y="278625"/>
            <a:ext cx="3766075" cy="9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 rotWithShape="1">
          <a:blip r:embed="rId4">
            <a:alphaModFix/>
          </a:blip>
          <a:srcRect b="0" l="0" r="0" t="39209"/>
          <a:stretch/>
        </p:blipFill>
        <p:spPr>
          <a:xfrm>
            <a:off x="4791581" y="2960500"/>
            <a:ext cx="4061119" cy="18473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Requirements</a:t>
            </a:r>
            <a:endParaRPr/>
          </a:p>
        </p:txBody>
      </p:sp>
      <p:sp>
        <p:nvSpPr>
          <p:cNvPr id="145" name="Google Shape;145;p22"/>
          <p:cNvSpPr txBox="1"/>
          <p:nvPr>
            <p:ph idx="1" type="subTitle"/>
          </p:nvPr>
        </p:nvSpPr>
        <p:spPr>
          <a:xfrm>
            <a:off x="485875" y="1738075"/>
            <a:ext cx="8183700" cy="31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1"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AR Visualization:</a:t>
            </a:r>
            <a:endParaRPr b="1"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Render 3D models for carts and 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representations</a:t>
            </a:r>
            <a:r>
              <a:rPr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of the stations.</a:t>
            </a:r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Show cart movement along predefined waypoints.</a:t>
            </a:r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1"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Production Line Representation:</a:t>
            </a:r>
            <a:endParaRPr b="1"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Tap a station to view its description, image, or video.</a:t>
            </a:r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cart’s speed is displayed above the cart, in meters per second.</a:t>
            </a:r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1"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Tracking Logic:</a:t>
            </a:r>
            <a:endParaRPr b="1"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Carts are tracked by ID and follow a waypoint path.</a:t>
            </a:r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 expected\predicted time is calculated for when a cart is expected at its next station.</a:t>
            </a:r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Alerts are displayed if a cart is late to a station.</a:t>
            </a:r>
            <a:endParaRPr/>
          </a:p>
        </p:txBody>
      </p:sp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Non-Functional Requirements</a:t>
            </a:r>
            <a:endParaRPr/>
          </a:p>
        </p:txBody>
      </p:sp>
      <p:sp>
        <p:nvSpPr>
          <p:cNvPr id="152" name="Google Shape;152;p23"/>
          <p:cNvSpPr txBox="1"/>
          <p:nvPr>
            <p:ph idx="1" type="subTitle"/>
          </p:nvPr>
        </p:nvSpPr>
        <p:spPr>
          <a:xfrm>
            <a:off x="485875" y="1738075"/>
            <a:ext cx="8183700" cy="31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877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20"/>
              <a:buChar char="●"/>
            </a:pPr>
            <a:r>
              <a:rPr b="1" lang="en" sz="1420"/>
              <a:t>Capacity</a:t>
            </a:r>
            <a:r>
              <a:rPr lang="en" sz="1420"/>
              <a:t>: </a:t>
            </a:r>
            <a:r>
              <a:rPr lang="en" sz="1420">
                <a:solidFill>
                  <a:schemeClr val="dk2"/>
                </a:solidFill>
              </a:rPr>
              <a:t>The system needs to support the four existing stations in the production line, i.e. display descriptions, images, etc.</a:t>
            </a:r>
            <a:endParaRPr sz="1420">
              <a:solidFill>
                <a:schemeClr val="dk2"/>
              </a:solidFill>
            </a:endParaRPr>
          </a:p>
          <a:p>
            <a:pPr indent="-31877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20"/>
              <a:buChar char="●"/>
            </a:pPr>
            <a:r>
              <a:rPr b="1" lang="en" sz="1420"/>
              <a:t>Compatibility</a:t>
            </a:r>
            <a:r>
              <a:rPr lang="en" sz="1420"/>
              <a:t>: </a:t>
            </a:r>
            <a:r>
              <a:rPr lang="en" sz="1420">
                <a:solidFill>
                  <a:schemeClr val="dk2"/>
                </a:solidFill>
              </a:rPr>
              <a:t>Android 14 (API Level 34) or higher required.</a:t>
            </a:r>
            <a:endParaRPr sz="1420">
              <a:solidFill>
                <a:schemeClr val="dk2"/>
              </a:solidFill>
            </a:endParaRPr>
          </a:p>
          <a:p>
            <a:pPr indent="-31877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20"/>
              <a:buChar char="●"/>
            </a:pPr>
            <a:r>
              <a:rPr b="1" lang="en" sz="1420"/>
              <a:t>Reliability</a:t>
            </a:r>
            <a:r>
              <a:rPr lang="en" sz="1420"/>
              <a:t>:</a:t>
            </a:r>
            <a:endParaRPr sz="1420"/>
          </a:p>
          <a:p>
            <a:pPr indent="-318769" lvl="1" marL="9144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20"/>
              <a:buChar char="○"/>
            </a:pPr>
            <a:r>
              <a:rPr lang="en" sz="1420">
                <a:solidFill>
                  <a:schemeClr val="dk2"/>
                </a:solidFill>
              </a:rPr>
              <a:t>Operate crash-free for at least 30 minutes under full load. </a:t>
            </a:r>
            <a:endParaRPr sz="1420">
              <a:solidFill>
                <a:schemeClr val="dk2"/>
              </a:solidFill>
            </a:endParaRPr>
          </a:p>
          <a:p>
            <a:pPr indent="-318769" lvl="1" marL="9144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20"/>
              <a:buChar char="○"/>
            </a:pPr>
            <a:r>
              <a:rPr lang="en" sz="1420">
                <a:solidFill>
                  <a:schemeClr val="dk2"/>
                </a:solidFill>
              </a:rPr>
              <a:t>Graceful recovery from server disconnection.</a:t>
            </a:r>
            <a:endParaRPr sz="1420">
              <a:solidFill>
                <a:schemeClr val="dk2"/>
              </a:solidFill>
            </a:endParaRPr>
          </a:p>
          <a:p>
            <a:pPr indent="-31877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20"/>
              <a:buChar char="●"/>
            </a:pPr>
            <a:r>
              <a:rPr b="1" lang="en" sz="1420"/>
              <a:t>Usability</a:t>
            </a:r>
            <a:r>
              <a:rPr lang="en" sz="1420"/>
              <a:t>: </a:t>
            </a:r>
            <a:r>
              <a:rPr lang="en" sz="1420">
                <a:solidFill>
                  <a:schemeClr val="dk2"/>
                </a:solidFill>
              </a:rPr>
              <a:t>Touchscreen-based intuitive UI.</a:t>
            </a:r>
            <a:endParaRPr sz="1420">
              <a:solidFill>
                <a:schemeClr val="dk2"/>
              </a:solidFill>
            </a:endParaRPr>
          </a:p>
          <a:p>
            <a:pPr indent="-31877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20"/>
              <a:buChar char="●"/>
            </a:pPr>
            <a:r>
              <a:rPr b="1" lang="en" sz="1420"/>
              <a:t>Performance</a:t>
            </a:r>
            <a:r>
              <a:rPr lang="en" sz="1420"/>
              <a:t>:</a:t>
            </a:r>
            <a:endParaRPr sz="1420"/>
          </a:p>
          <a:p>
            <a:pPr indent="-318769" lvl="1" marL="9144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20"/>
              <a:buChar char="○"/>
            </a:pPr>
            <a:r>
              <a:rPr lang="en" sz="1420">
                <a:solidFill>
                  <a:schemeClr val="dk2"/>
                </a:solidFill>
              </a:rPr>
              <a:t>The QR-Code sensor sends updates whenever there is a change in the station occupancy.</a:t>
            </a:r>
            <a:endParaRPr sz="1420">
              <a:solidFill>
                <a:schemeClr val="dk2"/>
              </a:solidFill>
            </a:endParaRPr>
          </a:p>
          <a:p>
            <a:pPr indent="-318769" lvl="1" marL="9144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20"/>
              <a:buChar char="○"/>
            </a:pPr>
            <a:r>
              <a:rPr lang="en" sz="1420">
                <a:solidFill>
                  <a:schemeClr val="dk2"/>
                </a:solidFill>
              </a:rPr>
              <a:t>Speed data updated every 10ms.</a:t>
            </a:r>
            <a:endParaRPr sz="1420">
              <a:solidFill>
                <a:schemeClr val="dk2"/>
              </a:solidFill>
            </a:endParaRPr>
          </a:p>
          <a:p>
            <a:pPr indent="-318769" lvl="1" marL="914400" rtl="0" algn="l">
              <a:lnSpc>
                <a:spcPct val="8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20"/>
              <a:buChar char="○"/>
            </a:pPr>
            <a:r>
              <a:rPr lang="en" sz="1420">
                <a:solidFill>
                  <a:schemeClr val="dk2"/>
                </a:solidFill>
              </a:rPr>
              <a:t>Prediction window accuracy: ±0.5 seconds.</a:t>
            </a:r>
            <a:endParaRPr sz="1420">
              <a:solidFill>
                <a:schemeClr val="dk2"/>
              </a:solidFill>
            </a:endParaRPr>
          </a:p>
        </p:txBody>
      </p:sp>
      <p:sp>
        <p:nvSpPr>
          <p:cNvPr id="153" name="Google Shape;153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159" name="Google Shape;159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263" y="1738075"/>
            <a:ext cx="7854917" cy="310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ctrTitle"/>
          </p:nvPr>
        </p:nvSpPr>
        <p:spPr>
          <a:xfrm>
            <a:off x="485875" y="264475"/>
            <a:ext cx="8183700" cy="64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</a:t>
            </a:r>
            <a:endParaRPr/>
          </a:p>
        </p:txBody>
      </p:sp>
      <p:sp>
        <p:nvSpPr>
          <p:cNvPr id="166" name="Google Shape;166;p2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75" y="1084375"/>
            <a:ext cx="7964540" cy="392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500"/>
            <a:ext cx="8821427" cy="481560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>
            <p:ph type="ctrTitle"/>
          </p:nvPr>
        </p:nvSpPr>
        <p:spPr>
          <a:xfrm>
            <a:off x="213475" y="-6053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Diagram</a:t>
            </a:r>
            <a:endParaRPr/>
          </a:p>
        </p:txBody>
      </p:sp>
      <p:sp>
        <p:nvSpPr>
          <p:cNvPr id="174" name="Google Shape;174;p2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ctrTitle"/>
          </p:nvPr>
        </p:nvSpPr>
        <p:spPr>
          <a:xfrm>
            <a:off x="538200" y="-298475"/>
            <a:ext cx="86058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 Data Sequence Diagram</a:t>
            </a:r>
            <a:endParaRPr/>
          </a:p>
        </p:txBody>
      </p:sp>
      <p:sp>
        <p:nvSpPr>
          <p:cNvPr id="180" name="Google Shape;180;p2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1" name="Google Shape;1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400" y="1175125"/>
            <a:ext cx="7263198" cy="366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type="ctrTitle"/>
          </p:nvPr>
        </p:nvSpPr>
        <p:spPr>
          <a:xfrm>
            <a:off x="485875" y="264475"/>
            <a:ext cx="8183700" cy="8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QR-Code</a:t>
            </a:r>
            <a:r>
              <a:rPr lang="en"/>
              <a:t> Flowchart</a:t>
            </a:r>
            <a:endParaRPr/>
          </a:p>
        </p:txBody>
      </p:sp>
      <p:pic>
        <p:nvPicPr>
          <p:cNvPr id="187" name="Google Shape;1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7950" y="1624675"/>
            <a:ext cx="4539549" cy="335665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" name="Google Shape;189;p28"/>
          <p:cNvSpPr txBox="1"/>
          <p:nvPr>
            <p:ph type="ctrTitle"/>
          </p:nvPr>
        </p:nvSpPr>
        <p:spPr>
          <a:xfrm>
            <a:off x="6433300" y="1624675"/>
            <a:ext cx="2435700" cy="94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>
            <p:ph type="ctrTitle"/>
          </p:nvPr>
        </p:nvSpPr>
        <p:spPr>
          <a:xfrm>
            <a:off x="485875" y="264475"/>
            <a:ext cx="8183700" cy="81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IMU Sensor Flowchart</a:t>
            </a:r>
            <a:endParaRPr/>
          </a:p>
        </p:txBody>
      </p:sp>
      <p:sp>
        <p:nvSpPr>
          <p:cNvPr id="195" name="Google Shape;195;p2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" name="Google Shape;1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6538" y="1936750"/>
            <a:ext cx="3762375" cy="2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9"/>
          <p:cNvSpPr txBox="1"/>
          <p:nvPr>
            <p:ph type="ctrTitle"/>
          </p:nvPr>
        </p:nvSpPr>
        <p:spPr>
          <a:xfrm>
            <a:off x="6433300" y="1624675"/>
            <a:ext cx="2435700" cy="94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achievements</a:t>
            </a:r>
            <a:endParaRPr/>
          </a:p>
        </p:txBody>
      </p:sp>
      <p:sp>
        <p:nvSpPr>
          <p:cNvPr id="203" name="Google Shape;203;p30"/>
          <p:cNvSpPr txBox="1"/>
          <p:nvPr>
            <p:ph idx="1" type="subTitle"/>
          </p:nvPr>
        </p:nvSpPr>
        <p:spPr>
          <a:xfrm>
            <a:off x="485875" y="1841138"/>
            <a:ext cx="8183700" cy="28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primary outcome of this project is an augmented reality (AR) application deployed on the Vuforia platform. The application is designed to support two main user groups:</a:t>
            </a:r>
            <a:endParaRPr sz="1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AutoNum type="arabicPeriod"/>
            </a:pP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Lecturers \ Lab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Sta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ff</a:t>
            </a: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onitoring the production line</a:t>
            </a: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by providing an interactive and visual representation of its real-time operation</a:t>
            </a: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AutoNum type="arabicPeriod"/>
            </a:pP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Students – 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 immersive and detailed visualization of each station and the flow of carts throughout the process.</a:t>
            </a:r>
            <a:endParaRPr sz="1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AR application 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will </a:t>
            </a: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provide in-depth explanations for both teaching and learning. Additionally, a simulation feature will enabl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the user </a:t>
            </a: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to study 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operations </a:t>
            </a: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even </a:t>
            </a: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 the absence of live data.</a:t>
            </a:r>
            <a:endParaRPr sz="1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KPI Metrics</a:t>
            </a:r>
            <a:endParaRPr/>
          </a:p>
        </p:txBody>
      </p:sp>
      <p:sp>
        <p:nvSpPr>
          <p:cNvPr id="210" name="Google Shape;210;p31"/>
          <p:cNvSpPr txBox="1"/>
          <p:nvPr>
            <p:ph idx="1" type="subTitle"/>
          </p:nvPr>
        </p:nvSpPr>
        <p:spPr>
          <a:xfrm>
            <a:off x="485875" y="1677050"/>
            <a:ext cx="8183700" cy="3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43084"/>
              <a:buFont typeface="Arial"/>
              <a:buNone/>
            </a:pPr>
            <a:r>
              <a:rPr b="1" lang="en" sz="2553">
                <a:solidFill>
                  <a:schemeClr val="dk2"/>
                </a:solidFill>
              </a:rPr>
              <a:t>User Experience</a:t>
            </a:r>
            <a:r>
              <a:rPr lang="en">
                <a:solidFill>
                  <a:schemeClr val="dk2"/>
                </a:solidFill>
              </a:rPr>
              <a:t>:</a:t>
            </a:r>
            <a:endParaRPr>
              <a:solidFill>
                <a:schemeClr val="dk2"/>
              </a:solidFill>
            </a:endParaRPr>
          </a:p>
          <a:p>
            <a:pPr indent="-31242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/>
              <a:t>Users are able to effectively monitor the production line in real time through the application, with accurate station status within 100ms of the real-time change.</a:t>
            </a:r>
            <a:endParaRPr>
              <a:solidFill>
                <a:schemeClr val="dk2"/>
              </a:solidFill>
            </a:endParaRPr>
          </a:p>
          <a:p>
            <a:pPr indent="-31242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>
                <a:solidFill>
                  <a:schemeClr val="dk2"/>
                </a:solidFill>
              </a:rPr>
              <a:t>The predicted arrival time of a cart at any station is accurate within a margin of ±0.5 seconds.</a:t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43084"/>
              <a:buFont typeface="Arial"/>
              <a:buNone/>
            </a:pPr>
            <a:r>
              <a:rPr b="1" lang="en" sz="2553">
                <a:solidFill>
                  <a:schemeClr val="dk2"/>
                </a:solidFill>
              </a:rPr>
              <a:t>Performance</a:t>
            </a:r>
            <a:r>
              <a:rPr lang="en">
                <a:solidFill>
                  <a:schemeClr val="dk2"/>
                </a:solidFill>
              </a:rPr>
              <a:t>:</a:t>
            </a:r>
            <a:endParaRPr>
              <a:solidFill>
                <a:schemeClr val="dk2"/>
              </a:solidFill>
            </a:endParaRPr>
          </a:p>
          <a:p>
            <a:pPr indent="-31242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>
                <a:solidFill>
                  <a:schemeClr val="dk2"/>
                </a:solidFill>
              </a:rPr>
              <a:t>The cart speed data is updated at intervals of 10 milliseconds.</a:t>
            </a:r>
            <a:endParaRPr>
              <a:solidFill>
                <a:schemeClr val="dk2"/>
              </a:solidFill>
            </a:endParaRPr>
          </a:p>
          <a:p>
            <a:pPr indent="-31242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>
                <a:solidFill>
                  <a:schemeClr val="dk2"/>
                </a:solidFill>
              </a:rPr>
              <a:t>The predicted arrival time of a cart at any station is accurate within a margin of ±0.5 seconds.</a:t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43084"/>
              <a:buFont typeface="Arial"/>
              <a:buNone/>
            </a:pPr>
            <a:r>
              <a:rPr b="1" lang="en" sz="2553">
                <a:solidFill>
                  <a:schemeClr val="dk2"/>
                </a:solidFill>
              </a:rPr>
              <a:t>Availability &amp; Reliability</a:t>
            </a:r>
            <a:r>
              <a:rPr lang="en">
                <a:solidFill>
                  <a:schemeClr val="dk2"/>
                </a:solidFill>
              </a:rPr>
              <a:t>:</a:t>
            </a:r>
            <a:endParaRPr>
              <a:solidFill>
                <a:schemeClr val="dk2"/>
              </a:solidFill>
            </a:endParaRPr>
          </a:p>
          <a:p>
            <a:pPr indent="-31242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>
                <a:solidFill>
                  <a:schemeClr val="dk2"/>
                </a:solidFill>
              </a:rPr>
              <a:t>The application is compatible with Android devices running version 15 or higher.</a:t>
            </a:r>
            <a:endParaRPr>
              <a:solidFill>
                <a:schemeClr val="dk2"/>
              </a:solidFill>
            </a:endParaRPr>
          </a:p>
          <a:p>
            <a:pPr indent="-31242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>
                <a:solidFill>
                  <a:schemeClr val="dk2"/>
                </a:solidFill>
              </a:rPr>
              <a:t>The application remains stable and does not crash during continuous use for at least 30 minutes.</a:t>
            </a:r>
            <a:endParaRPr>
              <a:solidFill>
                <a:schemeClr val="dk2"/>
              </a:solidFill>
            </a:endParaRPr>
          </a:p>
          <a:p>
            <a:pPr indent="-31242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>
                <a:solidFill>
                  <a:schemeClr val="dk2"/>
                </a:solidFill>
              </a:rPr>
              <a:t>The application is capable of handling temporary server connection losses without crashing or losing data integrity, and reconnects to the server within 1 minute after the crash.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11" name="Google Shape;211;p3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Challenge</a:t>
            </a:r>
            <a:endParaRPr/>
          </a:p>
        </p:txBody>
      </p: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385575" y="3261725"/>
            <a:ext cx="6136500" cy="1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Another challenge is that educational staff are not always present on-site to monitor the complex production line. Faults in any of these components may go undetected and unresolved for hours or even days.</a:t>
            </a:r>
            <a:endParaRPr sz="17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385575" y="1727350"/>
            <a:ext cx="6136500" cy="1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One challenge in modern industrial and educational settings, understanding production line operations can be a complex task. Especially for students and trainees unfamiliar with the underlying processes.</a:t>
            </a:r>
            <a:endParaRPr sz="17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8725" y="1738075"/>
            <a:ext cx="1975799" cy="1315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8713" y="3261723"/>
            <a:ext cx="1975800" cy="1317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>
            <p:ph type="ctrTitle"/>
          </p:nvPr>
        </p:nvSpPr>
        <p:spPr>
          <a:xfrm>
            <a:off x="485875" y="264475"/>
            <a:ext cx="3271800" cy="74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</a:t>
            </a:r>
            <a:endParaRPr sz="2000"/>
          </a:p>
        </p:txBody>
      </p:sp>
      <p:sp>
        <p:nvSpPr>
          <p:cNvPr id="217" name="Google Shape;217;p3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" name="Google Shape;218;p32"/>
          <p:cNvSpPr txBox="1"/>
          <p:nvPr/>
        </p:nvSpPr>
        <p:spPr>
          <a:xfrm>
            <a:off x="406050" y="1166500"/>
            <a:ext cx="4166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In the absence of a real server, we focused on two main tests designed to provide a believable simulation and validate the client application's logic flow.</a:t>
            </a:r>
            <a:endParaRPr sz="21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19" name="Google Shape;219;p32" title="prototype_2025-06-0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6550" y="517175"/>
            <a:ext cx="3447226" cy="193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2"/>
          <p:cNvSpPr txBox="1"/>
          <p:nvPr/>
        </p:nvSpPr>
        <p:spPr>
          <a:xfrm>
            <a:off x="5006513" y="125875"/>
            <a:ext cx="34473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/>
              </a:rPr>
              <a:t>Prototype </a:t>
            </a:r>
            <a:r>
              <a:rPr lang="en" sz="18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6"/>
              </a:rPr>
              <a:t>02-06-2025</a:t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1" name="Google Shape;221;p32"/>
          <p:cNvSpPr txBox="1"/>
          <p:nvPr/>
        </p:nvSpPr>
        <p:spPr>
          <a:xfrm>
            <a:off x="329050" y="2136900"/>
            <a:ext cx="8633700" cy="26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just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b="1" lang="en" sz="1300">
                <a:solidFill>
                  <a:schemeClr val="dk2"/>
                </a:solidFill>
              </a:rPr>
              <a:t>Cart movement</a:t>
            </a:r>
            <a:r>
              <a:rPr lang="en" sz="1300">
                <a:solidFill>
                  <a:schemeClr val="dk2"/>
                </a:solidFill>
              </a:rPr>
              <a:t>:</a:t>
            </a:r>
            <a:endParaRPr sz="1300">
              <a:solidFill>
                <a:schemeClr val="dk2"/>
              </a:solidFill>
            </a:endParaRPr>
          </a:p>
          <a:p>
            <a:pPr indent="-311150" lvl="1" marL="914400" rtl="0" algn="just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Test: Is the cart movement an accurate representation of its real-world counterpart?</a:t>
            </a:r>
            <a:endParaRPr sz="1300">
              <a:solidFill>
                <a:schemeClr val="dk2"/>
              </a:solidFill>
            </a:endParaRPr>
          </a:p>
          <a:p>
            <a:pPr indent="-311150" lvl="1" marL="914400" rtl="0" algn="just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Result: The virtual cart's movement accurately simulates its real-world counterpart by following plotted waypoints on the virtual production line model.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just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b="1" lang="en" sz="1300">
                <a:solidFill>
                  <a:schemeClr val="dk2"/>
                </a:solidFill>
              </a:rPr>
              <a:t>Message handling</a:t>
            </a:r>
            <a:r>
              <a:rPr lang="en" sz="1300">
                <a:solidFill>
                  <a:schemeClr val="dk2"/>
                </a:solidFill>
              </a:rPr>
              <a:t>: </a:t>
            </a:r>
            <a:endParaRPr sz="1300">
              <a:solidFill>
                <a:schemeClr val="dk2"/>
              </a:solidFill>
            </a:endParaRPr>
          </a:p>
          <a:p>
            <a:pPr indent="-311150" lvl="1" marL="914400" rtl="0" algn="just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Test: Can the client application effectively process simulated messages regarding cart speed and station occupancy?</a:t>
            </a:r>
            <a:endParaRPr sz="1300">
              <a:solidFill>
                <a:schemeClr val="dk2"/>
              </a:solidFill>
            </a:endParaRPr>
          </a:p>
          <a:p>
            <a:pPr indent="-311150" lvl="1" marL="914400" rtl="0" algn="just">
              <a:spcBef>
                <a:spcPts val="1200"/>
              </a:spcBef>
              <a:spcAft>
                <a:spcPts val="100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Result: The prototype logic successfully handles the simulated messages, updating station statuses and cart movement speed with the provided data, thus creating a believable virtual environment.</a:t>
            </a:r>
            <a:endParaRPr sz="17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7075" y="346174"/>
            <a:ext cx="3670951" cy="4535526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7" name="Google Shape;227;p33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so far…</a:t>
            </a:r>
            <a:endParaRPr/>
          </a:p>
        </p:txBody>
      </p:sp>
      <p:sp>
        <p:nvSpPr>
          <p:cNvPr id="228" name="Google Shape;228;p33"/>
          <p:cNvSpPr txBox="1"/>
          <p:nvPr>
            <p:ph idx="1" type="subTitle"/>
          </p:nvPr>
        </p:nvSpPr>
        <p:spPr>
          <a:xfrm>
            <a:off x="485875" y="1738075"/>
            <a:ext cx="4621200" cy="13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prototype will be presented at </a:t>
            </a:r>
            <a:r>
              <a:rPr lang="en" sz="230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Requirements Engineering 2025</a:t>
            </a:r>
            <a:r>
              <a:rPr lang="en" sz="2300">
                <a:latin typeface="Arial"/>
                <a:ea typeface="Arial"/>
                <a:cs typeface="Arial"/>
                <a:sym typeface="Arial"/>
              </a:rPr>
              <a:t> conference in Valencia, Spain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0" name="Google Shape;23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5475" y="2893497"/>
            <a:ext cx="1502000" cy="179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4"/>
          <p:cNvPicPr preferRelativeResize="0"/>
          <p:nvPr/>
        </p:nvPicPr>
        <p:blipFill rotWithShape="1">
          <a:blip r:embed="rId3">
            <a:alphaModFix/>
          </a:blip>
          <a:srcRect b="22471" l="19690" r="18116" t="23145"/>
          <a:stretch/>
        </p:blipFill>
        <p:spPr>
          <a:xfrm>
            <a:off x="2568125" y="2508150"/>
            <a:ext cx="4111350" cy="186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4925" y="399300"/>
            <a:ext cx="2934149" cy="170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78" name="Google Shape;78;p15"/>
          <p:cNvSpPr txBox="1"/>
          <p:nvPr>
            <p:ph idx="1" type="subTitle"/>
          </p:nvPr>
        </p:nvSpPr>
        <p:spPr>
          <a:xfrm>
            <a:off x="485875" y="1738075"/>
            <a:ext cx="8183700" cy="31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Augmented Reality (AR) For Monitoring </a:t>
            </a:r>
            <a:r>
              <a:rPr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nhances industrial monitoring by overlaying real-time data onto physical environments, improving fault detection, maintenance, and remote collaboration while reducing downtime and costs.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Syed 2022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][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Li 2024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]</a:t>
            </a: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Industrial Internet of Things (IIoT) </a:t>
            </a:r>
            <a:r>
              <a:rPr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evolutionizing manufacturing by boosting efficiency and data-driven operations, though its success depends on digital skills, strategic adaptation, and effective leadership.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Peter 2023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]</a:t>
            </a: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Augmented Reality </a:t>
            </a:r>
            <a:r>
              <a:rPr b="1"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For IIoT </a:t>
            </a:r>
            <a:r>
              <a:rPr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ntegrating AR with IIoT enhances industrial operations by providing intuitive, real-time visualization and control of complex systems, though challenges like interoperability, scalability, and user adoption remain.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Fuentes 2024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]</a:t>
            </a: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95725" y="133350"/>
            <a:ext cx="1604725" cy="16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91450" y="83875"/>
            <a:ext cx="1773750" cy="17737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Production Line </a:t>
            </a:r>
            <a:r>
              <a:rPr lang="en" sz="2000"/>
              <a:t>(1/3)</a:t>
            </a:r>
            <a:endParaRPr sz="2000"/>
          </a:p>
        </p:txBody>
      </p:sp>
      <p:sp>
        <p:nvSpPr>
          <p:cNvPr id="87" name="Google Shape;87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6"/>
          <p:cNvSpPr txBox="1"/>
          <p:nvPr/>
        </p:nvSpPr>
        <p:spPr>
          <a:xfrm>
            <a:off x="619125" y="1619250"/>
            <a:ext cx="79296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System was built by Eshed-Robotech at 1997.</a:t>
            </a:r>
            <a:endParaRPr sz="1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production line simulates automated actions:</a:t>
            </a:r>
            <a:endParaRPr sz="1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-"/>
            </a:pPr>
            <a:r>
              <a:rPr lang="en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Material handling</a:t>
            </a:r>
            <a:endParaRPr sz="1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-"/>
            </a:pPr>
            <a:r>
              <a:rPr lang="en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CNC milling machining</a:t>
            </a:r>
            <a:endParaRPr sz="1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-"/>
            </a:pPr>
            <a:r>
              <a:rPr lang="en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Robot-assisted assembly</a:t>
            </a:r>
            <a:endParaRPr sz="1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-"/>
            </a:pPr>
            <a:r>
              <a:rPr lang="en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Vision-based quality control</a:t>
            </a:r>
            <a:endParaRPr sz="1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-"/>
            </a:pPr>
            <a:r>
              <a:rPr lang="en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Storage &amp; retrieval (AS/RS) system</a:t>
            </a:r>
            <a:endParaRPr sz="1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D106 lab</a:t>
            </a:r>
            <a:r>
              <a:rPr lang="en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is managed by Lab Engineer Daniel Wasserman.</a:t>
            </a:r>
            <a:endParaRPr sz="1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Students and lecturers from the Mechanical Engineering and Industrial Engineering programs use the line to gain practical experience in modern production technologies, learning how real-world manufacturing processes work.</a:t>
            </a:r>
            <a:endParaRPr sz="1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 rotWithShape="1">
          <a:blip r:embed="rId3">
            <a:alphaModFix/>
          </a:blip>
          <a:srcRect b="0" l="0" r="0" t="39209"/>
          <a:stretch/>
        </p:blipFill>
        <p:spPr>
          <a:xfrm>
            <a:off x="5237875" y="1648099"/>
            <a:ext cx="3745900" cy="17039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5237875" y="3275825"/>
            <a:ext cx="374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CIM and Robotics Lab (Room D106) at Braude College</a:t>
            </a:r>
            <a:endParaRPr sz="11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Production Line </a:t>
            </a:r>
            <a:r>
              <a:rPr lang="en" sz="2000"/>
              <a:t>(2/3)</a:t>
            </a:r>
            <a:endParaRPr sz="2000"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1799" y="1738063"/>
            <a:ext cx="2837779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0300" y="1738063"/>
            <a:ext cx="2514600" cy="21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7"/>
          <p:cNvSpPr txBox="1"/>
          <p:nvPr/>
        </p:nvSpPr>
        <p:spPr>
          <a:xfrm>
            <a:off x="5822150" y="3917150"/>
            <a:ext cx="30123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Automated Storage Retrieval System (ASRS) 2 simulates a real-world automated warehouse system</a:t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3007050" y="3917150"/>
            <a:ext cx="26211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BenchMill 6000 is a milling machine used to teach and demonstrate automated precision machining</a:t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271250" y="3917150"/>
            <a:ext cx="26211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SCORBOT-ER V Plus responsible for retrieving the pallet and placing it in the designated working area.</a:t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675" y="1500200"/>
            <a:ext cx="1879975" cy="250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Production Line </a:t>
            </a:r>
            <a:r>
              <a:rPr lang="en" sz="2000"/>
              <a:t>(3/3)</a:t>
            </a:r>
            <a:endParaRPr sz="2000"/>
          </a:p>
        </p:txBody>
      </p:sp>
      <p:sp>
        <p:nvSpPr>
          <p:cNvPr id="108" name="Google Shape;108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18"/>
          <p:cNvSpPr txBox="1"/>
          <p:nvPr/>
        </p:nvSpPr>
        <p:spPr>
          <a:xfrm>
            <a:off x="4049875" y="3983900"/>
            <a:ext cx="46197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SCORA ER-14 is responsible for completing two distinct assembly plans. The tasks it does emphasize careful manual assembly and attention to detail to ensure functional and safe final products</a:t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271275" y="3917150"/>
            <a:ext cx="35031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review station is operated by a Yaskawa Motoman robotic arm. If the part is marked with an "X", it is discarded; if marked with a "✓" it is returned to the cart within the CIM system.</a:t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550" y="1738075"/>
            <a:ext cx="2114525" cy="21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725" y="1627338"/>
            <a:ext cx="2336000" cy="233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Equipment</a:t>
            </a:r>
            <a:endParaRPr/>
          </a:p>
        </p:txBody>
      </p:sp>
      <p:sp>
        <p:nvSpPr>
          <p:cNvPr id="118" name="Google Shape;118;p19"/>
          <p:cNvSpPr txBox="1"/>
          <p:nvPr>
            <p:ph idx="1" type="subTitle"/>
          </p:nvPr>
        </p:nvSpPr>
        <p:spPr>
          <a:xfrm>
            <a:off x="485875" y="1738075"/>
            <a:ext cx="8183700" cy="31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 </a:t>
            </a:r>
            <a:r>
              <a:rPr b="1"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M5 Stack</a:t>
            </a: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controller is connected to a PaHub splitter, which is linked to four QR code sensors—one at each station. Each station is equipped with a </a:t>
            </a:r>
            <a:r>
              <a:rPr b="1"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QR-CODE TRIG</a:t>
            </a: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sensor mounted on a stand, used to scan the QR code sticker on the cart to confirm its arrival at the station.</a:t>
            </a:r>
            <a:endParaRPr/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8150" y="2501350"/>
            <a:ext cx="2294300" cy="216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4225" y="2403625"/>
            <a:ext cx="2363075" cy="2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The Purpose Of The Application</a:t>
            </a:r>
            <a:endParaRPr sz="4100"/>
          </a:p>
        </p:txBody>
      </p:sp>
      <p:sp>
        <p:nvSpPr>
          <p:cNvPr id="127" name="Google Shape;127;p20"/>
          <p:cNvSpPr txBox="1"/>
          <p:nvPr>
            <p:ph idx="1" type="subTitle"/>
          </p:nvPr>
        </p:nvSpPr>
        <p:spPr>
          <a:xfrm>
            <a:off x="485875" y="1738075"/>
            <a:ext cx="8183700" cy="9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project aims to provide monitoring services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and bridge the gap between industrial operations and educational training through an accessible, immersive augmented reality (AR) experience.</a:t>
            </a:r>
            <a:endParaRPr sz="2600"/>
          </a:p>
        </p:txBody>
      </p:sp>
      <p:sp>
        <p:nvSpPr>
          <p:cNvPr id="128" name="Google Shape;128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p20" title="prod_line_movement_gif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9500" y="2665075"/>
            <a:ext cx="3858184" cy="217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ctrTitle"/>
          </p:nvPr>
        </p:nvSpPr>
        <p:spPr>
          <a:xfrm>
            <a:off x="480150" y="526250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Engineering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/>
          </a:p>
        </p:txBody>
      </p:sp>
      <p:sp>
        <p:nvSpPr>
          <p:cNvPr id="135" name="Google Shape;135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2125" y="310675"/>
            <a:ext cx="4431724" cy="471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375" y="2948600"/>
            <a:ext cx="2965600" cy="165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/>
        </p:nvSpPr>
        <p:spPr>
          <a:xfrm>
            <a:off x="1145750" y="2596188"/>
            <a:ext cx="163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Status meeting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9" name="Google Shape;139;p21"/>
          <p:cNvSpPr txBox="1"/>
          <p:nvPr/>
        </p:nvSpPr>
        <p:spPr>
          <a:xfrm>
            <a:off x="5639250" y="64550"/>
            <a:ext cx="114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Timeline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